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0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660"/>
  </p:normalViewPr>
  <p:slideViewPr>
    <p:cSldViewPr>
      <p:cViewPr>
        <p:scale>
          <a:sx n="98" d="100"/>
          <a:sy n="98" d="100"/>
        </p:scale>
        <p:origin x="-1003" y="-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Pre Test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Sheet1!$A$4:$A$18</c:f>
              <c:strCache>
                <c:ptCount val="15"/>
                <c:pt idx="0">
                  <c:v>¿Cual de las siguientes describe mejor las caracteristicas de un lider?</c:v>
                </c:pt>
                <c:pt idx="1">
                  <c:v>¿Cual es el estilo de liderazgo que se enfoca en las tareas de gestion y en intercambriar premios por rendimiento?</c:v>
                </c:pt>
                <c:pt idx="2">
                  <c:v>¿Cual de los siguintes es un prinicipio etico?</c:v>
                </c:pt>
                <c:pt idx="3">
                  <c:v>¿Cual es el proposito del Codigo de Etica del Consejo Internacional de Enfermeria?</c:v>
                </c:pt>
                <c:pt idx="4">
                  <c:v>¿Como se denomina una investigacion objetiva de la conducta y las creencias morales, que utiliza una tecnica cientifica?</c:v>
                </c:pt>
                <c:pt idx="5">
                  <c:v>¿Las cuatro areas identificadas para el desarrollo de liderazgo exitoso que han sido ampliamented documentadas en investigaciones sobre liderazgo incluyen accion o cambio profesional, aptitudes de comunicacion solidas, desarrollo personal?</c:v>
                </c:pt>
                <c:pt idx="6">
                  <c:v>¿Cual de estas no es una aptitud de liderazgo?</c:v>
                </c:pt>
                <c:pt idx="7">
                  <c:v>¿A nivel organizacional, el liderazgo en enfermeria debe prever las diferencias generacionales y brindar un entorno positivo a los enfermeros nuevos de todas las generaciones para:</c:v>
                </c:pt>
                <c:pt idx="8">
                  <c:v>Los aspectos fundamentals del liderazgo son la habilidad para contratar a la persona adecuada a traves de entrevistas, capacitar, realizar evaluaciones de rendimiento, aplicar sanciones disciplinarias y despedir la fuerza de trabajo. </c:v>
                </c:pt>
                <c:pt idx="9">
                  <c:v>¿Cuales son los cuatro prinipios clave para que un programa de mejora de la calidad (QI, por sus siglas en ingles( sea exitoso?</c:v>
                </c:pt>
                <c:pt idx="10">
                  <c:v>¿Que tip de datos se enfocan en los pacientes y en el personal?</c:v>
                </c:pt>
                <c:pt idx="11">
                  <c:v>¿Cual es la definicion de trabajo en equipo?</c:v>
                </c:pt>
                <c:pt idx="12">
                  <c:v>El trabajo en equipo difiere del cumplimiento de tareas en que:</c:v>
                </c:pt>
                <c:pt idx="13">
                  <c:v>Que opcion describe mejor la relacion de un enfermero lider con las finanzas?</c:v>
                </c:pt>
                <c:pt idx="14">
                  <c:v>Metricas o unidades de servicio utilizadas para elaboracion de presupuesto incluye:</c:v>
                </c:pt>
              </c:strCache>
            </c:strRef>
          </c:cat>
          <c:val>
            <c:numRef>
              <c:f>Sheet1!$B$4:$B$18</c:f>
              <c:numCache>
                <c:formatCode>General</c:formatCode>
                <c:ptCount val="15"/>
                <c:pt idx="0">
                  <c:v>68</c:v>
                </c:pt>
                <c:pt idx="1">
                  <c:v>52</c:v>
                </c:pt>
                <c:pt idx="2">
                  <c:v>33</c:v>
                </c:pt>
                <c:pt idx="3">
                  <c:v>51</c:v>
                </c:pt>
                <c:pt idx="4">
                  <c:v>32</c:v>
                </c:pt>
                <c:pt idx="5">
                  <c:v>52</c:v>
                </c:pt>
                <c:pt idx="6">
                  <c:v>12</c:v>
                </c:pt>
                <c:pt idx="7">
                  <c:v>98</c:v>
                </c:pt>
                <c:pt idx="8">
                  <c:v>6</c:v>
                </c:pt>
                <c:pt idx="9">
                  <c:v>36</c:v>
                </c:pt>
                <c:pt idx="10">
                  <c:v>60</c:v>
                </c:pt>
                <c:pt idx="11">
                  <c:v>92</c:v>
                </c:pt>
                <c:pt idx="12">
                  <c:v>89</c:v>
                </c:pt>
                <c:pt idx="13">
                  <c:v>65</c:v>
                </c:pt>
                <c:pt idx="14">
                  <c:v>43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Post Test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Sheet1!$A$4:$A$18</c:f>
              <c:strCache>
                <c:ptCount val="15"/>
                <c:pt idx="0">
                  <c:v>¿Cual de las siguientes describe mejor las caracteristicas de un lider?</c:v>
                </c:pt>
                <c:pt idx="1">
                  <c:v>¿Cual es el estilo de liderazgo que se enfoca en las tareas de gestion y en intercambriar premios por rendimiento?</c:v>
                </c:pt>
                <c:pt idx="2">
                  <c:v>¿Cual de los siguintes es un prinicipio etico?</c:v>
                </c:pt>
                <c:pt idx="3">
                  <c:v>¿Cual es el proposito del Codigo de Etica del Consejo Internacional de Enfermeria?</c:v>
                </c:pt>
                <c:pt idx="4">
                  <c:v>¿Como se denomina una investigacion objetiva de la conducta y las creencias morales, que utiliza una tecnica cientifica?</c:v>
                </c:pt>
                <c:pt idx="5">
                  <c:v>¿Las cuatro areas identificadas para el desarrollo de liderazgo exitoso que han sido ampliamented documentadas en investigaciones sobre liderazgo incluyen accion o cambio profesional, aptitudes de comunicacion solidas, desarrollo personal?</c:v>
                </c:pt>
                <c:pt idx="6">
                  <c:v>¿Cual de estas no es una aptitud de liderazgo?</c:v>
                </c:pt>
                <c:pt idx="7">
                  <c:v>¿A nivel organizacional, el liderazgo en enfermeria debe prever las diferencias generacionales y brindar un entorno positivo a los enfermeros nuevos de todas las generaciones para:</c:v>
                </c:pt>
                <c:pt idx="8">
                  <c:v>Los aspectos fundamentals del liderazgo son la habilidad para contratar a la persona adecuada a traves de entrevistas, capacitar, realizar evaluaciones de rendimiento, aplicar sanciones disciplinarias y despedir la fuerza de trabajo. </c:v>
                </c:pt>
                <c:pt idx="9">
                  <c:v>¿Cuales son los cuatro prinipios clave para que un programa de mejora de la calidad (QI, por sus siglas en ingles( sea exitoso?</c:v>
                </c:pt>
                <c:pt idx="10">
                  <c:v>¿Que tip de datos se enfocan en los pacientes y en el personal?</c:v>
                </c:pt>
                <c:pt idx="11">
                  <c:v>¿Cual es la definicion de trabajo en equipo?</c:v>
                </c:pt>
                <c:pt idx="12">
                  <c:v>El trabajo en equipo difiere del cumplimiento de tareas en que:</c:v>
                </c:pt>
                <c:pt idx="13">
                  <c:v>Que opcion describe mejor la relacion de un enfermero lider con las finanzas?</c:v>
                </c:pt>
                <c:pt idx="14">
                  <c:v>Metricas o unidades de servicio utilizadas para elaboracion de presupuesto incluye:</c:v>
                </c:pt>
              </c:strCache>
            </c:strRef>
          </c:cat>
          <c:val>
            <c:numRef>
              <c:f>Sheet1!$C$4:$C$18</c:f>
              <c:numCache>
                <c:formatCode>General</c:formatCode>
                <c:ptCount val="15"/>
                <c:pt idx="0">
                  <c:v>88</c:v>
                </c:pt>
                <c:pt idx="1">
                  <c:v>82</c:v>
                </c:pt>
                <c:pt idx="2">
                  <c:v>75</c:v>
                </c:pt>
                <c:pt idx="3">
                  <c:v>86</c:v>
                </c:pt>
                <c:pt idx="4">
                  <c:v>73</c:v>
                </c:pt>
                <c:pt idx="5">
                  <c:v>76</c:v>
                </c:pt>
                <c:pt idx="6">
                  <c:v>59</c:v>
                </c:pt>
                <c:pt idx="7">
                  <c:v>98</c:v>
                </c:pt>
                <c:pt idx="8">
                  <c:v>38</c:v>
                </c:pt>
                <c:pt idx="9">
                  <c:v>64</c:v>
                </c:pt>
                <c:pt idx="10">
                  <c:v>75</c:v>
                </c:pt>
                <c:pt idx="11">
                  <c:v>99</c:v>
                </c:pt>
                <c:pt idx="12">
                  <c:v>96</c:v>
                </c:pt>
                <c:pt idx="13">
                  <c:v>95</c:v>
                </c:pt>
                <c:pt idx="14">
                  <c:v>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7251072"/>
        <c:axId val="35206784"/>
      </c:barChart>
      <c:catAx>
        <c:axId val="37251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06784"/>
        <c:crosses val="autoZero"/>
        <c:auto val="1"/>
        <c:lblAlgn val="ctr"/>
        <c:lblOffset val="100"/>
        <c:noMultiLvlLbl val="0"/>
      </c:catAx>
      <c:valAx>
        <c:axId val="35206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51072"/>
        <c:crosses val="autoZero"/>
        <c:crossBetween val="between"/>
      </c:valAx>
      <c:spPr>
        <a:solidFill>
          <a:schemeClr val="tx2"/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97767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2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42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0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10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8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01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9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3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6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1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1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4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7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3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3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4EFF1F-0C36-4BE3-8B9B-D571545933B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BFC6D70-D73F-40E8-8CC7-B9D3BF43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2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Neutra Text Light Alt" panose="02000000000000000000" pitchFamily="2" charset="0"/>
              </a:rPr>
              <a:t/>
            </a:r>
            <a:br>
              <a:rPr lang="en-US" b="1" dirty="0" smtClean="0">
                <a:latin typeface="Neutra Text Light Alt" panose="02000000000000000000" pitchFamily="2" charset="0"/>
              </a:rPr>
            </a:br>
            <a:r>
              <a:rPr lang="en-US" b="1" dirty="0" err="1" smtClean="0">
                <a:latin typeface="Neutra Text Light Alt" panose="02000000000000000000" pitchFamily="2" charset="0"/>
              </a:rPr>
              <a:t>Curso</a:t>
            </a:r>
            <a:r>
              <a:rPr lang="en-US" b="1" dirty="0" smtClean="0">
                <a:latin typeface="Neutra Text Light Alt" panose="02000000000000000000" pitchFamily="2" charset="0"/>
              </a:rPr>
              <a:t> de </a:t>
            </a:r>
            <a:r>
              <a:rPr lang="en-US" b="1" dirty="0" err="1" smtClean="0">
                <a:latin typeface="Neutra Text Light Alt" panose="02000000000000000000" pitchFamily="2" charset="0"/>
              </a:rPr>
              <a:t>Liderazgo</a:t>
            </a:r>
            <a:r>
              <a:rPr lang="en-US" b="1" dirty="0" smtClean="0">
                <a:latin typeface="Neutra Text Light Alt" panose="02000000000000000000" pitchFamily="2" charset="0"/>
              </a:rPr>
              <a:t> </a:t>
            </a:r>
            <a:r>
              <a:rPr lang="en-US" b="1" dirty="0" err="1" smtClean="0">
                <a:latin typeface="Neutra Text Light Alt" panose="02000000000000000000" pitchFamily="2" charset="0"/>
              </a:rPr>
              <a:t>en</a:t>
            </a:r>
            <a:r>
              <a:rPr lang="en-US" b="1" dirty="0" smtClean="0">
                <a:latin typeface="Neutra Text Light Alt" panose="02000000000000000000" pitchFamily="2" charset="0"/>
              </a:rPr>
              <a:t> Enfermería de la OPS/OMS</a:t>
            </a:r>
            <a:endParaRPr lang="en-US" b="1" dirty="0">
              <a:latin typeface="Neutra Text Light Alt" panose="020000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Johis Ortega, Ph.D., ARNP, ACNP-BC, ENP-BC, </a:t>
            </a:r>
            <a:r>
              <a:rPr lang="en-US" dirty="0" err="1" smtClean="0"/>
              <a:t>FNP</a:t>
            </a:r>
            <a:r>
              <a:rPr lang="en-US" dirty="0" smtClean="0"/>
              <a:t>-BC</a:t>
            </a:r>
          </a:p>
          <a:p>
            <a:r>
              <a:rPr lang="en-US" dirty="0" smtClean="0"/>
              <a:t>Mary Hooshmand, PhD, MS, RN</a:t>
            </a:r>
            <a:endParaRPr lang="en-US" dirty="0"/>
          </a:p>
          <a:p>
            <a:r>
              <a:rPr lang="en-US" dirty="0" smtClean="0"/>
              <a:t>Maria Padron, BS Ed</a:t>
            </a:r>
          </a:p>
          <a:p>
            <a:r>
              <a:rPr lang="en-US" dirty="0" smtClean="0"/>
              <a:t>Silvia Cassiani, RN, PhD, FAAN</a:t>
            </a:r>
          </a:p>
          <a:p>
            <a:r>
              <a:rPr lang="en-US" dirty="0" smtClean="0"/>
              <a:t>Nilda Peragallo Montano, </a:t>
            </a:r>
            <a:r>
              <a:rPr lang="en-US" dirty="0" err="1"/>
              <a:t>DrPH</a:t>
            </a:r>
            <a:r>
              <a:rPr lang="en-US" dirty="0"/>
              <a:t>, RN, FAAN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2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Neutra Text Light Alt" panose="02000000000000000000" pitchFamily="2" charset="0"/>
              </a:rPr>
              <a:t>Demographica</a:t>
            </a:r>
            <a:endParaRPr lang="en-US" b="1" dirty="0">
              <a:latin typeface="Neutra Text Light Alt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81200"/>
            <a:ext cx="7704667" cy="3332816"/>
          </a:xfrm>
        </p:spPr>
        <p:txBody>
          <a:bodyPr>
            <a:normAutofit fontScale="32500" lnSpcReduction="20000"/>
          </a:bodyPr>
          <a:lstStyle/>
          <a:p>
            <a:r>
              <a:rPr lang="en-US" sz="7200" dirty="0" err="1" smtClean="0"/>
              <a:t>Participantes</a:t>
            </a:r>
            <a:r>
              <a:rPr lang="en-US" sz="7200" dirty="0" smtClean="0"/>
              <a:t>:</a:t>
            </a:r>
          </a:p>
          <a:p>
            <a:pPr lvl="2"/>
            <a:r>
              <a:rPr lang="en-US" sz="7200" dirty="0" smtClean="0"/>
              <a:t>111</a:t>
            </a:r>
          </a:p>
          <a:p>
            <a:r>
              <a:rPr lang="en-US" sz="7200" dirty="0" err="1" smtClean="0"/>
              <a:t>Edad</a:t>
            </a:r>
            <a:r>
              <a:rPr lang="en-US" sz="7200" dirty="0" smtClean="0"/>
              <a:t>:</a:t>
            </a:r>
          </a:p>
          <a:p>
            <a:pPr lvl="1"/>
            <a:r>
              <a:rPr lang="en-US" sz="7200" dirty="0" err="1" smtClean="0"/>
              <a:t>Edad</a:t>
            </a:r>
            <a:r>
              <a:rPr lang="en-US" sz="7200" dirty="0" smtClean="0"/>
              <a:t> </a:t>
            </a:r>
            <a:r>
              <a:rPr lang="en-US" sz="7200" dirty="0" err="1" smtClean="0"/>
              <a:t>Mediana</a:t>
            </a:r>
            <a:r>
              <a:rPr lang="en-US" sz="7200" dirty="0" smtClean="0"/>
              <a:t> </a:t>
            </a:r>
            <a:r>
              <a:rPr lang="en-US" sz="7200" dirty="0" err="1" smtClean="0"/>
              <a:t>es</a:t>
            </a:r>
            <a:r>
              <a:rPr lang="en-US" sz="7200" dirty="0" smtClean="0"/>
              <a:t> 46</a:t>
            </a:r>
          </a:p>
          <a:p>
            <a:r>
              <a:rPr lang="en-US" sz="6400" dirty="0" smtClean="0"/>
              <a:t>País </a:t>
            </a:r>
            <a:r>
              <a:rPr lang="en-US" sz="6400" dirty="0"/>
              <a:t>de </a:t>
            </a:r>
            <a:r>
              <a:rPr lang="en-US" sz="6400" dirty="0" err="1" smtClean="0"/>
              <a:t>nacimiento</a:t>
            </a:r>
            <a:endParaRPr lang="en-US" sz="6400" dirty="0"/>
          </a:p>
          <a:p>
            <a:pPr lvl="2"/>
            <a:r>
              <a:rPr lang="en-US" sz="6600" dirty="0" smtClean="0"/>
              <a:t>Peru 12% </a:t>
            </a:r>
            <a:r>
              <a:rPr lang="en-US" sz="6600" dirty="0" err="1" smtClean="0"/>
              <a:t>participantes</a:t>
            </a:r>
            <a:endParaRPr lang="en-US" sz="6600" dirty="0" smtClean="0"/>
          </a:p>
          <a:p>
            <a:pPr lvl="2"/>
            <a:r>
              <a:rPr lang="en-US" sz="7200" dirty="0" smtClean="0"/>
              <a:t>Mexico 8% </a:t>
            </a:r>
            <a:r>
              <a:rPr lang="en-US" sz="7200" dirty="0" err="1" smtClean="0"/>
              <a:t>participantes</a:t>
            </a:r>
            <a:endParaRPr lang="en-US" sz="7200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7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>
                <a:latin typeface="Neutra Text Light Alt" panose="02000000000000000000" pitchFamily="2" charset="0"/>
              </a:rPr>
              <a:t>¿Cuál es el nivel mas alto de educación que ha completado?</a:t>
            </a:r>
            <a:endParaRPr lang="en-US" b="1" dirty="0">
              <a:latin typeface="Neutra Text Light Alt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/>
              <a:t>Algunos</a:t>
            </a:r>
            <a:r>
              <a:rPr lang="en-US" b="1" dirty="0"/>
              <a:t> </a:t>
            </a:r>
            <a:r>
              <a:rPr lang="en-US" b="1" dirty="0" err="1"/>
              <a:t>estudios</a:t>
            </a:r>
            <a:r>
              <a:rPr lang="en-US" b="1" dirty="0"/>
              <a:t> </a:t>
            </a:r>
            <a:r>
              <a:rPr lang="en-US" b="1" dirty="0" err="1"/>
              <a:t>universitarios</a:t>
            </a:r>
            <a:r>
              <a:rPr lang="en-US" dirty="0"/>
              <a:t> </a:t>
            </a:r>
            <a:r>
              <a:rPr lang="en-US" dirty="0" smtClean="0"/>
              <a:t>3.6%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 smtClean="0"/>
              <a:t>Grado</a:t>
            </a:r>
            <a:r>
              <a:rPr lang="en-US" b="1" dirty="0" smtClean="0"/>
              <a:t> </a:t>
            </a:r>
            <a:r>
              <a:rPr lang="en-US" b="1" dirty="0"/>
              <a:t>de </a:t>
            </a:r>
            <a:r>
              <a:rPr lang="en-US" b="1" dirty="0" err="1"/>
              <a:t>licenciatura</a:t>
            </a:r>
            <a:r>
              <a:rPr lang="en-US" dirty="0"/>
              <a:t> </a:t>
            </a:r>
            <a:r>
              <a:rPr lang="en-US" dirty="0" smtClean="0"/>
              <a:t>39%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 smtClean="0"/>
              <a:t>Titulo</a:t>
            </a:r>
            <a:r>
              <a:rPr lang="en-US" b="1" dirty="0" smtClean="0"/>
              <a:t> </a:t>
            </a:r>
            <a:r>
              <a:rPr lang="en-US" b="1" dirty="0"/>
              <a:t>de </a:t>
            </a:r>
            <a:r>
              <a:rPr lang="en-US" b="1" dirty="0" smtClean="0"/>
              <a:t>magister/master </a:t>
            </a:r>
            <a:r>
              <a:rPr lang="en-US" dirty="0" smtClean="0"/>
              <a:t>53%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 smtClean="0"/>
              <a:t>Doctorado</a:t>
            </a:r>
            <a:r>
              <a:rPr lang="en-US" dirty="0" smtClean="0"/>
              <a:t> 4.5%</a:t>
            </a:r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¿Cuántos años han pasado desde que logró su primer título de enfermería?</a:t>
            </a:r>
            <a:r>
              <a:rPr lang="es-ES" dirty="0"/>
              <a:t> </a:t>
            </a:r>
            <a:endParaRPr lang="en-US" b="1" dirty="0">
              <a:latin typeface="Neutra Text Light Alt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09800"/>
            <a:ext cx="7162800" cy="3733800"/>
          </a:xfrm>
        </p:spPr>
        <p:txBody>
          <a:bodyPr/>
          <a:lstStyle/>
          <a:p>
            <a:pPr lvl="1"/>
            <a:r>
              <a:rPr lang="es-ES" b="1" dirty="0"/>
              <a:t>menos de un año</a:t>
            </a:r>
            <a:r>
              <a:rPr lang="es-ES" dirty="0"/>
              <a:t> </a:t>
            </a:r>
            <a:r>
              <a:rPr lang="en-US" b="1" dirty="0"/>
              <a:t>0.00%</a:t>
            </a:r>
            <a:r>
              <a:rPr lang="en-US" dirty="0"/>
              <a:t> </a:t>
            </a:r>
            <a:endParaRPr lang="es-ES" dirty="0" smtClean="0"/>
          </a:p>
          <a:p>
            <a:pPr lvl="1"/>
            <a:r>
              <a:rPr lang="es-ES" b="1" dirty="0" smtClean="0"/>
              <a:t>1-3 años </a:t>
            </a:r>
            <a:r>
              <a:rPr lang="en-US" b="1" dirty="0"/>
              <a:t>1%</a:t>
            </a:r>
            <a:r>
              <a:rPr lang="en-US" dirty="0"/>
              <a:t> </a:t>
            </a:r>
            <a:endParaRPr lang="es-ES" dirty="0" smtClean="0"/>
          </a:p>
          <a:p>
            <a:pPr lvl="1"/>
            <a:r>
              <a:rPr lang="es-ES" b="1" dirty="0" smtClean="0"/>
              <a:t>4-6 </a:t>
            </a:r>
            <a:r>
              <a:rPr lang="es-ES" b="1" dirty="0"/>
              <a:t>años</a:t>
            </a:r>
            <a:r>
              <a:rPr lang="es-ES" dirty="0"/>
              <a:t> </a:t>
            </a:r>
            <a:r>
              <a:rPr lang="en-US" b="1" dirty="0"/>
              <a:t>7%</a:t>
            </a:r>
            <a:r>
              <a:rPr lang="en-US" dirty="0" smtClean="0"/>
              <a:t> </a:t>
            </a:r>
            <a:endParaRPr lang="es-ES" dirty="0" smtClean="0"/>
          </a:p>
          <a:p>
            <a:pPr lvl="1"/>
            <a:r>
              <a:rPr lang="es-ES" b="1" dirty="0" smtClean="0"/>
              <a:t>7-10 </a:t>
            </a:r>
            <a:r>
              <a:rPr lang="es-ES" b="1" dirty="0"/>
              <a:t>años</a:t>
            </a:r>
            <a:r>
              <a:rPr lang="es-ES" dirty="0"/>
              <a:t> </a:t>
            </a:r>
            <a:r>
              <a:rPr lang="en-US" b="1" dirty="0"/>
              <a:t>9%</a:t>
            </a:r>
            <a:r>
              <a:rPr lang="en-US" dirty="0" smtClean="0"/>
              <a:t> </a:t>
            </a:r>
            <a:endParaRPr lang="es-ES" dirty="0" smtClean="0"/>
          </a:p>
          <a:p>
            <a:pPr lvl="1"/>
            <a:r>
              <a:rPr lang="es-ES" b="1" dirty="0" smtClean="0"/>
              <a:t>11-15 </a:t>
            </a:r>
            <a:r>
              <a:rPr lang="es-ES" b="1" dirty="0"/>
              <a:t>años</a:t>
            </a:r>
            <a:r>
              <a:rPr lang="es-ES" dirty="0"/>
              <a:t> </a:t>
            </a:r>
            <a:r>
              <a:rPr lang="en-US" b="1" dirty="0"/>
              <a:t>18%</a:t>
            </a:r>
            <a:r>
              <a:rPr lang="en-US" dirty="0" smtClean="0"/>
              <a:t> </a:t>
            </a:r>
            <a:endParaRPr lang="es-ES" dirty="0" smtClean="0"/>
          </a:p>
          <a:p>
            <a:pPr lvl="1"/>
            <a:r>
              <a:rPr lang="es-ES" b="1" dirty="0" smtClean="0"/>
              <a:t>16-20 </a:t>
            </a:r>
            <a:r>
              <a:rPr lang="es-ES" b="1" dirty="0"/>
              <a:t>años</a:t>
            </a:r>
            <a:r>
              <a:rPr lang="es-ES" dirty="0"/>
              <a:t> </a:t>
            </a:r>
            <a:r>
              <a:rPr lang="es-ES" b="1" dirty="0"/>
              <a:t>mas de </a:t>
            </a:r>
            <a:r>
              <a:rPr lang="en-US" b="1" dirty="0"/>
              <a:t>10%</a:t>
            </a:r>
            <a:r>
              <a:rPr lang="en-US" dirty="0" smtClean="0"/>
              <a:t> </a:t>
            </a:r>
          </a:p>
          <a:p>
            <a:pPr lvl="1"/>
            <a:r>
              <a:rPr lang="es-ES" b="1" dirty="0" smtClean="0"/>
              <a:t>20 </a:t>
            </a:r>
            <a:r>
              <a:rPr lang="es-ES" b="1" dirty="0"/>
              <a:t>años</a:t>
            </a:r>
            <a:r>
              <a:rPr lang="es-ES" dirty="0"/>
              <a:t> </a:t>
            </a:r>
            <a:r>
              <a:rPr lang="en-US" b="1" dirty="0"/>
              <a:t>55%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96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¿Cuál de las siguientes categorías describe mejor su área principal de empleo?</a:t>
            </a:r>
            <a:endParaRPr lang="en-US" b="1" dirty="0">
              <a:latin typeface="Neutra Text Light Alt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514600"/>
            <a:ext cx="7704667" cy="3332816"/>
          </a:xfrm>
        </p:spPr>
        <p:txBody>
          <a:bodyPr/>
          <a:lstStyle/>
          <a:p>
            <a:pPr lvl="1"/>
            <a:r>
              <a:rPr lang="es-ES" b="1" dirty="0"/>
              <a:t>Educación</a:t>
            </a:r>
            <a:r>
              <a:rPr lang="es-ES" dirty="0"/>
              <a:t> </a:t>
            </a:r>
            <a:r>
              <a:rPr lang="en-US" b="1" dirty="0"/>
              <a:t>37%</a:t>
            </a:r>
            <a:r>
              <a:rPr lang="en-US" dirty="0"/>
              <a:t> </a:t>
            </a:r>
            <a:endParaRPr lang="es-ES" dirty="0" smtClean="0"/>
          </a:p>
          <a:p>
            <a:pPr lvl="1"/>
            <a:r>
              <a:rPr lang="es-ES" b="1" dirty="0" smtClean="0"/>
              <a:t>Gestión/administración </a:t>
            </a:r>
            <a:r>
              <a:rPr lang="es-ES" b="1" dirty="0"/>
              <a:t>de enfermería</a:t>
            </a:r>
            <a:r>
              <a:rPr lang="es-ES" dirty="0"/>
              <a:t> </a:t>
            </a:r>
            <a:r>
              <a:rPr lang="en-US" b="1" dirty="0"/>
              <a:t>59%</a:t>
            </a:r>
            <a:r>
              <a:rPr lang="en-US" dirty="0"/>
              <a:t> </a:t>
            </a:r>
            <a:endParaRPr lang="es-ES" dirty="0" smtClean="0"/>
          </a:p>
          <a:p>
            <a:pPr lvl="1"/>
            <a:r>
              <a:rPr lang="es-ES" b="1" dirty="0" smtClean="0"/>
              <a:t>Enfermería </a:t>
            </a:r>
            <a:r>
              <a:rPr lang="es-ES" b="1" dirty="0"/>
              <a:t>de </a:t>
            </a:r>
            <a:r>
              <a:rPr lang="es-ES" b="1" dirty="0" smtClean="0"/>
              <a:t>cabecera </a:t>
            </a:r>
            <a:r>
              <a:rPr lang="en-US" b="1" dirty="0"/>
              <a:t>4%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774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¿Ha cuál de los siguientes categorías pertenece la organización para la cual usted trabaja?</a:t>
            </a:r>
            <a:endParaRPr lang="en-US" b="1" dirty="0">
              <a:latin typeface="Neutra Text Light Alt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819400"/>
            <a:ext cx="6629400" cy="3332816"/>
          </a:xfrm>
        </p:spPr>
        <p:txBody>
          <a:bodyPr/>
          <a:lstStyle/>
          <a:p>
            <a:r>
              <a:rPr lang="es-ES" b="1" dirty="0"/>
              <a:t>Sector </a:t>
            </a:r>
            <a:r>
              <a:rPr lang="es-ES" b="1" dirty="0" smtClean="0"/>
              <a:t>público </a:t>
            </a:r>
            <a:r>
              <a:rPr lang="en-US" b="1" dirty="0"/>
              <a:t>83%</a:t>
            </a:r>
            <a:r>
              <a:rPr lang="en-US" dirty="0"/>
              <a:t> </a:t>
            </a:r>
            <a:endParaRPr lang="es-ES" b="1" dirty="0" smtClean="0"/>
          </a:p>
          <a:p>
            <a:r>
              <a:rPr lang="es-ES" dirty="0" smtClean="0"/>
              <a:t> </a:t>
            </a:r>
            <a:r>
              <a:rPr lang="es-ES" b="1" dirty="0"/>
              <a:t>Sector privado</a:t>
            </a:r>
            <a:r>
              <a:rPr lang="es-ES" dirty="0"/>
              <a:t> </a:t>
            </a:r>
            <a:r>
              <a:rPr lang="en-US" b="1" dirty="0"/>
              <a:t>13%</a:t>
            </a:r>
            <a:r>
              <a:rPr lang="en-US" dirty="0"/>
              <a:t> </a:t>
            </a:r>
            <a:endParaRPr lang="en-US" dirty="0" smtClean="0"/>
          </a:p>
          <a:p>
            <a:r>
              <a:rPr lang="es-ES" b="1" dirty="0" smtClean="0"/>
              <a:t>Sin </a:t>
            </a:r>
            <a:r>
              <a:rPr lang="es-ES" b="1" dirty="0"/>
              <a:t>fines de lucro</a:t>
            </a:r>
            <a:r>
              <a:rPr lang="es-ES" dirty="0"/>
              <a:t> </a:t>
            </a:r>
            <a:r>
              <a:rPr lang="en-US" b="1" dirty="0"/>
              <a:t>1%</a:t>
            </a:r>
            <a:r>
              <a:rPr lang="en-US" dirty="0"/>
              <a:t> </a:t>
            </a:r>
            <a:endParaRPr lang="es-ES" dirty="0" smtClean="0"/>
          </a:p>
          <a:p>
            <a:r>
              <a:rPr lang="es-ES" b="1" dirty="0" smtClean="0"/>
              <a:t>Otra </a:t>
            </a:r>
            <a:r>
              <a:rPr lang="en-US" b="1" dirty="0"/>
              <a:t>4%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87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496261"/>
              </p:ext>
            </p:extLst>
          </p:nvPr>
        </p:nvGraphicFramePr>
        <p:xfrm>
          <a:off x="982663" y="381000"/>
          <a:ext cx="7704137" cy="561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02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Evaluacion</a:t>
            </a:r>
            <a:r>
              <a:rPr lang="en-US" dirty="0" smtClean="0"/>
              <a:t> de </a:t>
            </a:r>
            <a:r>
              <a:rPr lang="en-US" dirty="0" err="1" smtClean="0"/>
              <a:t>Curso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326810"/>
              </p:ext>
            </p:extLst>
          </p:nvPr>
        </p:nvGraphicFramePr>
        <p:xfrm>
          <a:off x="1142999" y="1904998"/>
          <a:ext cx="7543801" cy="396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0048"/>
                <a:gridCol w="939766"/>
                <a:gridCol w="473832"/>
                <a:gridCol w="465935"/>
                <a:gridCol w="497524"/>
                <a:gridCol w="1074020"/>
                <a:gridCol w="562676"/>
              </a:tblGrid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u="none" strike="noStrike" dirty="0" err="1">
                          <a:effectLst/>
                        </a:rPr>
                        <a:t>Totalmente</a:t>
                      </a:r>
                      <a:r>
                        <a:rPr lang="en-US" sz="600" b="1" u="none" strike="noStrike" dirty="0">
                          <a:effectLst/>
                        </a:rPr>
                        <a:t> de </a:t>
                      </a:r>
                      <a:r>
                        <a:rPr lang="en-US" sz="600" b="1" u="none" strike="noStrike" dirty="0" err="1">
                          <a:effectLst/>
                        </a:rPr>
                        <a:t>acuerdo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u="none" strike="noStrike" dirty="0">
                          <a:effectLst/>
                        </a:rPr>
                        <a:t>De </a:t>
                      </a:r>
                      <a:r>
                        <a:rPr lang="en-US" sz="600" b="1" u="none" strike="noStrike" dirty="0" err="1">
                          <a:effectLst/>
                        </a:rPr>
                        <a:t>acuerdo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u="none" strike="noStrike" dirty="0">
                          <a:effectLst/>
                        </a:rPr>
                        <a:t>Neutral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u="none" strike="noStrike" dirty="0" err="1">
                          <a:effectLst/>
                        </a:rPr>
                        <a:t>Desacuerdo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u="none" strike="noStrike" dirty="0" err="1">
                          <a:effectLst/>
                        </a:rPr>
                        <a:t>Totalmente</a:t>
                      </a:r>
                      <a:r>
                        <a:rPr lang="en-US" sz="600" b="1" u="none" strike="noStrike" dirty="0">
                          <a:effectLst/>
                        </a:rPr>
                        <a:t> </a:t>
                      </a:r>
                      <a:r>
                        <a:rPr lang="en-US" sz="600" b="1" u="none" strike="noStrike" dirty="0" err="1">
                          <a:effectLst/>
                        </a:rPr>
                        <a:t>en</a:t>
                      </a:r>
                      <a:r>
                        <a:rPr lang="en-US" sz="600" b="1" u="none" strike="noStrike" dirty="0">
                          <a:effectLst/>
                        </a:rPr>
                        <a:t> </a:t>
                      </a:r>
                      <a:r>
                        <a:rPr lang="en-US" sz="600" b="1" u="none" strike="noStrike" dirty="0" err="1">
                          <a:effectLst/>
                        </a:rPr>
                        <a:t>desacuerdo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u="none" strike="noStrike" dirty="0">
                          <a:effectLst/>
                        </a:rPr>
                        <a:t>Sin </a:t>
                      </a:r>
                      <a:r>
                        <a:rPr lang="en-US" sz="600" b="1" u="none" strike="noStrike" dirty="0" err="1">
                          <a:effectLst/>
                        </a:rPr>
                        <a:t>respuesta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Le recomendaría este curso a un colega.  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87.06%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12.94%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El material del curso se presenta con eficacia. 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77.65%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18.82%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2.35%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1.18%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Los estudios de casos y preguntas reflexivas estimulan el interés en el material del curso. 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70.59%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27.06%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2.35%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El material de los módulos refleja los objetivos de aprendizaje del curso.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80.00%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17.65%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2.35%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Este curso me ha retado a pensar.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82.35%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16.47%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1.18%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Los exámenes evaluaron con precisión lo que he aprendido en este curso.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72.94%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23.53%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3.53%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La dificultad del curso fue apropiada. 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50.59%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37.65%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7.06%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3.53%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1.18%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El material del curso fue relevante para mi práctica de la enfermería.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78.82%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1.18%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0.00%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El material del curso fue culturalmente apropiado para mi. 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68.24%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28.24%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3.53%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0.00%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0.00%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0.00%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Aprendí algo nuevo.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88.24%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10.59%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1.18%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0.00%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s-ES" sz="600" u="none" strike="noStrike">
                          <a:effectLst/>
                        </a:rPr>
                        <a:t>Estoy segura que puedo aplicar lo que aprendido en este curso a mi practica de enfermería. </a:t>
                      </a:r>
                      <a:endParaRPr lang="es-E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91.76%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8.24%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0.00%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>
                          <a:effectLst/>
                        </a:rPr>
                        <a:t>0.00%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50" marR="6050" marT="605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75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7">
      <a:dk1>
        <a:srgbClr val="EC7220"/>
      </a:dk1>
      <a:lt1>
        <a:sysClr val="window" lastClr="FFFFFF"/>
      </a:lt1>
      <a:dk2>
        <a:srgbClr val="212121"/>
      </a:dk2>
      <a:lt2>
        <a:srgbClr val="CDD0D1"/>
      </a:lt2>
      <a:accent1>
        <a:srgbClr val="65A967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6881</TotalTime>
  <Words>466</Words>
  <Application>Microsoft Office PowerPoint</Application>
  <PresentationFormat>On-screen Show (4:3)</PresentationFormat>
  <Paragraphs>122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Parallax</vt:lpstr>
      <vt:lpstr> Curso de Liderazgo en Enfermería de la OPS/OMS</vt:lpstr>
      <vt:lpstr>Demographica</vt:lpstr>
      <vt:lpstr>¿Cuál es el nivel mas alto de educación que ha completado?</vt:lpstr>
      <vt:lpstr>¿Cuántos años han pasado desde que logró su primer título de enfermería? </vt:lpstr>
      <vt:lpstr>¿Cuál de las siguientes categorías describe mejor su área principal de empleo?</vt:lpstr>
      <vt:lpstr>¿Ha cuál de los siguientes categorías pertenece la organización para la cual usted trabaja?</vt:lpstr>
      <vt:lpstr>PowerPoint Presentation</vt:lpstr>
      <vt:lpstr>Evaluacion de Curso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PAHO/WHO Patient Safety Course</dc:title>
  <dc:creator>Owner</dc:creator>
  <cp:lastModifiedBy>Padron, Maria</cp:lastModifiedBy>
  <cp:revision>58</cp:revision>
  <dcterms:created xsi:type="dcterms:W3CDTF">2012-04-23T17:34:06Z</dcterms:created>
  <dcterms:modified xsi:type="dcterms:W3CDTF">2017-10-19T18:06:46Z</dcterms:modified>
</cp:coreProperties>
</file>